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61" r:id="rId4"/>
    <p:sldId id="270" r:id="rId5"/>
    <p:sldId id="271" r:id="rId6"/>
    <p:sldId id="264" r:id="rId7"/>
    <p:sldId id="262" r:id="rId8"/>
    <p:sldId id="266" r:id="rId9"/>
    <p:sldId id="272" r:id="rId10"/>
    <p:sldId id="273" r:id="rId11"/>
    <p:sldId id="274" r:id="rId12"/>
    <p:sldId id="27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314F-BBD5-4C0F-B508-1E68F5FE87D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0F0E7-25E3-4E1A-A407-D1B230EF2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3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 of Langer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Kraissl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en-US" dirty="0"/>
            </a:b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ในปี ค.ศ.1834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Dupuytren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ได้สังเกตพบว่าแผลที่เกิดจากการยิงด้วยกระสุนที่มีภาคตัดขวางกลมนั้นเป็นแผลรูปวงรี. ในปี ค.ศ. 1938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Malgaigne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ได้ให้คำอธิบายว่าจะต้องมีแรงดึงผิวหนังในทิศทางหนึ่งอยู่ จึงทำให้แผลที่เกิดจากอาวุธรูปกลมกลายเป็นแผลวงรี. จึงสรุปว่าผิวหนังมีความตึงตัวในแนวหนึ่งอยู่ตลอดเวลา. ซึ่งเป็นแนวเดียวกับแนวยาว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axis)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ของแผลรูปวงรี จึงได้ตั้งชื่อแนวของผิวหนังนั้นว่า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skin cleavage”.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ต่อมาในปี ค.ศ.1861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Langer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ได้ทำการศึกษาเรื่องนี้กับศพ และอธิบายว่าแนวตึงของผิวหนังนี้เกิดจากการจัดเรียงตัวของเส้นใยในชั้น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dermis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เป็นรูป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rhomboid (rhomboid arrangement of dermal fiber)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ซึ่งผิวหนังแต่ละแห่งมีการจัดเรียงตัวไม่เหมือนกัน. เมื่อมีการฉีกขาดของผิวหนังจึงทำให้แผลถูกดึงรั้งตามแนวตึงอันนี้.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Kocher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ศัลยแพทย์ผู้หนึ่งได้ให้ข้อเสนอแนะว่า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Langer’s cleavage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มีประโยชน์อย่างมากในการผ่าตัด. กล่าวคือ ถ้ากรีดแผลตามแนว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Langer’s cleavage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จะลดขนาดแผลเป็นจากการผ่าตัด. ถ้าหากกรีดผิวหนังตั้งฉากกับแนวนี้แล้วจะทำให้แผลเป็นกว้างขึ้นและเกิด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hypertrophic scar. </a:t>
            </a:r>
            <a:br>
              <a:rPr lang="en-US" dirty="0"/>
            </a:br>
            <a:br>
              <a:rPr lang="en-US" dirty="0"/>
            </a:b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ต่อมาในปี ค.ศ.1938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Conway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พบว่าแนวตึงของผิวหนังทั่วร่างที่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Langer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ได้เสนอจากการศึกษาในศพนั้นมีบางตำแหน่งที่ไม่ตรงกับแนวตึงที่สุดของผิวหนังในคนที่ยังมีชีวิตอยู่. ในปี ค.ศ.1951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Kraissl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จึงได้เสนอแนวการกรีดแผลผ่าตัดใหม่ ซึ่งบางส่วนได้ใช้ร่อยย่นของผิวหนัง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skin wrinkles)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ซึ่งเกิดจากการหดตัวของกล้ามเนื้อ. ในปี ค.ศ.1962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Borges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และ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Alexander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ได้ให้ชื่อแนวแรงตึงของผิวหนังนี้ว่า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relaxed skin tension lines”.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หลังจากนั้นมาศัลยแพทย์ส่วนใหญ่โดยเฉพาะอย่างยิ่งศัลยแพทย์ตกแต่งได้อาศัยแนวการลงมีดผ่าตัดตามที่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Langer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และ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Kraissl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เสนอเป็นแนวในการลงมีดผ่าตัดมาตลอด เพื่อให้ได้แผลผ่าตัดที่สวยงามมีขนาดเล็กเป็นที่พึงพอใจของผู้ป่วย. เราสามารถหาแนวแรงตึงตัวของผิวหนังได้โดยการขยับข้อต่อเพื่อลดความตึงของผิวหนังที่ตำแหน่งต่างๆ รอยย่นที่เห็นก็คือ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relaxed skin tension lines. </a:t>
            </a:r>
            <a:br>
              <a:rPr lang="en-US" dirty="0"/>
            </a:b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แปลจากและเรียบเรียงใหม่จาก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Gray’s anatomy 37th Edition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โดย </a:t>
            </a:r>
            <a:r>
              <a:rPr lang="th-T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ตุลกานต์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มักคุ้น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0F0E7-25E3-4E1A-A407-D1B230EF2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4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หนังแท้ประกอบด้วย 2 ส่วน คือส่วนที่เป็นเซลล์ และส่วนที่ไม่ใช่เซลล์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Extracellular matrix)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โดยเซลล์ที่สำคัญในหนังแท้คือ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fibroblasts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ซึ่งมีหน้าที่ในการสร้างเส้นใยโปรตีน ที่สำคัญคือ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collagen (80-85%)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และ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 fibers (2-4%)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และสร้างสารเรียกว่า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ground substance </a:t>
            </a:r>
            <a:r>
              <a:rPr lang="th-T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ซึ่งเป็นสารพวก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polysaccharides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0F0E7-25E3-4E1A-A407-D1B230EF25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1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E47C-7CB1-41B7-90D4-D169937E0F1B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7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7412-5F2C-4CE6-B6B5-870EC3BF6B98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5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96BB-B07E-486E-85E1-BB3B7CC581BF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9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BA82-2D50-4C25-880C-4377F184684B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8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1398-7CFA-411F-8EA0-3A95F5591E63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99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8DE5-A289-4E7F-84C9-C0669000A534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5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A86B-0D8C-4C5F-ADC4-90C02E41FCE9}" type="datetime1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4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8915-205B-4D4D-B93B-E17FD78BE7EE}" type="datetime1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E69C-F413-4834-9FC9-AC1FE08E97E6}" type="datetime1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E822B59-A0CD-48F1-ADB4-5BD83D73C3EE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E275C4-F2AB-4CF7-91B0-E97F5EA0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5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E5B1-9E24-4F6C-B2F6-4FD63759F92F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8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499DBE-5BB1-40FF-AE1B-72B047494FA9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0E275C4-F2AB-4CF7-91B0-E97F5EA0466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86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Stabbing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16</a:t>
            </a:r>
            <a:r>
              <a:rPr lang="en-US" baseline="30000"/>
              <a:t>th</a:t>
            </a:r>
            <a:r>
              <a:rPr lang="en-US"/>
              <a:t> September 2020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noÅ¾ zab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53" y="1150561"/>
            <a:ext cx="6150149" cy="410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5594" y="6455578"/>
            <a:ext cx="10549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https://mestnivestnik.si/2018/08/13/25-letnik-iz-eritreje-zaradi-ljubosumja-zabodel-20-letnega-rojaka/</a:t>
            </a:r>
          </a:p>
        </p:txBody>
      </p:sp>
    </p:spTree>
    <p:extLst>
      <p:ext uri="{BB962C8B-B14F-4D97-AF65-F5344CB8AC3E}">
        <p14:creationId xmlns:p14="http://schemas.microsoft.com/office/powerpoint/2010/main" val="10312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 descr="http://1.bp.blogspot.com/-zWE__IUMbJ0/UA7fBHPUFMI/AAAAAAAAA1o/iTVS6pezPGw/s400/single%2Bedg%2Bknife%2Bw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52" y="605730"/>
            <a:ext cx="5286859" cy="526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44686" y="6455578"/>
            <a:ext cx="8775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http://willsavive.blogspot.com/2012/07/knife-wounds-and-there-effect-on-body.html</a:t>
            </a:r>
          </a:p>
        </p:txBody>
      </p:sp>
      <p:pic>
        <p:nvPicPr>
          <p:cNvPr id="2050" name="Picture 2" descr="à¸à¸¥à¸à¸²à¸£à¸à¹à¸à¸«à¸²à¸£à¸¹à¸à¸ à¸²à¸à¸ªà¸³à¸«à¸£à¸±à¸ kitchen kn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0994">
            <a:off x="7618547" y="458992"/>
            <a:ext cx="2165136" cy="328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à¸à¸¥à¸à¸²à¸£à¸à¹à¸à¸«à¸²à¸£à¸¹à¸à¸ à¸²à¸à¸ªà¸³à¸«à¸£à¸±à¸ jagged hunting kn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8081">
            <a:off x="7253413" y="1974495"/>
            <a:ext cx="3542659" cy="354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à¸à¸¥à¸à¸²à¸£à¸à¹à¸à¸«à¸²à¸£à¸¹à¸à¸ à¸²à¸à¸ªà¸³à¸«à¸£à¸±à¸ double edged  knif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2" b="29470"/>
          <a:stretch/>
        </p:blipFill>
        <p:spPr bwMode="auto">
          <a:xfrm>
            <a:off x="6837001" y="4668091"/>
            <a:ext cx="4375482" cy="14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64911" y="504967"/>
            <a:ext cx="4391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cs typeface="+mj-cs"/>
              </a:rPr>
              <a:t>บาดแผลที่ปรากฏเกิดจาก</a:t>
            </a:r>
            <a:r>
              <a:rPr lang="en-US" sz="4000" b="1" dirty="0">
                <a:cs typeface="+mj-cs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F11AD5-A1B8-4863-B356-8F3B57F1C455}"/>
              </a:ext>
            </a:extLst>
          </p:cNvPr>
          <p:cNvSpPr/>
          <p:nvPr/>
        </p:nvSpPr>
        <p:spPr>
          <a:xfrm>
            <a:off x="6529358" y="1651316"/>
            <a:ext cx="4375482" cy="11087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3B311-90C0-4C8F-AC87-0A5A03789C17}"/>
              </a:ext>
            </a:extLst>
          </p:cNvPr>
          <p:cNvSpPr txBox="1"/>
          <p:nvPr/>
        </p:nvSpPr>
        <p:spPr>
          <a:xfrm>
            <a:off x="7541231" y="241442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sharp edge knife</a:t>
            </a:r>
          </a:p>
        </p:txBody>
      </p:sp>
    </p:spTree>
    <p:extLst>
      <p:ext uri="{BB962C8B-B14F-4D97-AF65-F5344CB8AC3E}">
        <p14:creationId xmlns:p14="http://schemas.microsoft.com/office/powerpoint/2010/main" val="950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3DE503-B5BB-4744-B298-E05EFD66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99841-CAB3-49E6-8800-20C2F51B4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819" y="626725"/>
            <a:ext cx="7180362" cy="59088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142D08-29D7-4FD4-BF3C-6E3666AA2CB7}"/>
              </a:ext>
            </a:extLst>
          </p:cNvPr>
          <p:cNvSpPr txBox="1"/>
          <p:nvPr/>
        </p:nvSpPr>
        <p:spPr>
          <a:xfrm>
            <a:off x="1664413" y="165060"/>
            <a:ext cx="854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of multiple stabbing wounds</a:t>
            </a:r>
          </a:p>
        </p:txBody>
      </p:sp>
    </p:spTree>
    <p:extLst>
      <p:ext uri="{BB962C8B-B14F-4D97-AF65-F5344CB8AC3E}">
        <p14:creationId xmlns:p14="http://schemas.microsoft.com/office/powerpoint/2010/main" val="207216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1C62F0-5DEF-4084-ABA8-C80F627A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12BDD-E149-489A-943B-EC7EC18FB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05" y="465420"/>
            <a:ext cx="6552984" cy="5164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4CBE7-AE7D-49A3-A094-672B5DE37BF7}"/>
              </a:ext>
            </a:extLst>
          </p:cNvPr>
          <p:cNvSpPr txBox="1"/>
          <p:nvPr/>
        </p:nvSpPr>
        <p:spPr>
          <a:xfrm>
            <a:off x="267128" y="5630238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Black-and-white photographs of the deceased woman taken during the police investigation and autopsy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E930D-3BC6-49E5-91ED-DE3868E35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420" y="240090"/>
            <a:ext cx="3603668" cy="5480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E84EE9-1228-47CA-BCB0-E07D88B2F154}"/>
              </a:ext>
            </a:extLst>
          </p:cNvPr>
          <p:cNvSpPr txBox="1"/>
          <p:nvPr/>
        </p:nvSpPr>
        <p:spPr>
          <a:xfrm>
            <a:off x="7685070" y="5766833"/>
            <a:ext cx="469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Life-size drawing of the kitchen knife used to inflict injurie.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98D3F-4521-4A35-A4CD-D092A3EF4622}"/>
              </a:ext>
            </a:extLst>
          </p:cNvPr>
          <p:cNvSpPr/>
          <p:nvPr/>
        </p:nvSpPr>
        <p:spPr>
          <a:xfrm>
            <a:off x="7417942" y="240090"/>
            <a:ext cx="4774058" cy="6129888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183C48-6C41-417E-B066-D5ADB20C2272}"/>
              </a:ext>
            </a:extLst>
          </p:cNvPr>
          <p:cNvSpPr/>
          <p:nvPr/>
        </p:nvSpPr>
        <p:spPr>
          <a:xfrm>
            <a:off x="4440909" y="6413164"/>
            <a:ext cx="2977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EDEE"/>
                </a:solidFill>
                <a:latin typeface="MyriadPro-Semibold"/>
              </a:rPr>
              <a:t>DOI: 10.2298/SARH1508494N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เอกสารอ้างอิง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537" y="1845734"/>
            <a:ext cx="9859143" cy="4023360"/>
          </a:xfrm>
        </p:spPr>
        <p:txBody>
          <a:bodyPr>
            <a:normAutofit lnSpcReduction="10000"/>
          </a:bodyPr>
          <a:lstStyle/>
          <a:p>
            <a:r>
              <a:rPr lang="th-TH" sz="2400" dirty="0">
                <a:latin typeface="Times New Roman" panose="02020603050405020304" pitchFamily="18" charset="0"/>
              </a:rPr>
              <a:t>1.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http://www.forensicchula.net/subtitle/43_%E0%B8%9A%E0%B8%B2%E0%B8%94%E0%B9%81%E0%B8%9C%E0%B8%A5.pdf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S.E.Kemp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D.J.Carr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J.Kieserb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B.E.Nivenc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M.C.Taylord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“Forensic evidence in apparel fabrics due to stab events”, Forensic Science International 191 (2009), pages 86–96.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S.E. Kemp, “Chapter Five - Forensic Analysis of Sharp Weapon Damage to Textile Products”, Forensic Textile Science, Woodhead Publishing Series in Textiles (2017), Pages 71-97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Slobodan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Nikolić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Vladimir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Živković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Sharp Force Injuries to the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Crime of Passion”,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Srp Arh Celok Lek. 2015 Jul-Aug;143(7-8):494-499.</a:t>
            </a:r>
            <a:endParaRPr lang="th-TH" sz="2800" dirty="0"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9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 wounds</a:t>
            </a:r>
            <a:r>
              <a:rPr lang="th-T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h-TH" b="1" dirty="0">
                <a:latin typeface="Times New Roman" panose="02020603050405020304" pitchFamily="18" charset="0"/>
              </a:rPr>
              <a:t>บาดแผลถูกแทง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34215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 wounds </a:t>
            </a:r>
            <a:r>
              <a:rPr lang="th-TH" sz="2800" dirty="0">
                <a:latin typeface="Times New Roman" panose="02020603050405020304" pitchFamily="18" charset="0"/>
                <a:cs typeface="+mj-cs"/>
              </a:rPr>
              <a:t>หรือแผลจากการแทงเกิดจากการกระทำของวัสดุปลายแหลมซึ่งส่วนใหญ่จะเป็นมีด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cs typeface="+mj-cs"/>
              </a:rPr>
              <a:t>บาดแผลถูกแทงเป็นบาดแผลที่มีความลึกของบาดแผลมากกว่าความยาว</a:t>
            </a:r>
            <a:endParaRPr lang="th-TH" sz="2800" dirty="0">
              <a:latin typeface="Times New Roman" panose="02020603050405020304" pitchFamily="18" charset="0"/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imes New Roman" panose="02020603050405020304" pitchFamily="18" charset="0"/>
                <a:cs typeface="+mj-cs"/>
              </a:rPr>
              <a:t>แผลที่เกิดจากการแทงมีขอบแผลซึ่งสอดคล้องกับลักษณะของมีดที่ทำให้เกิดบาดแผล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imes New Roman" panose="02020603050405020304" pitchFamily="18" charset="0"/>
                <a:cs typeface="+mj-cs"/>
              </a:rPr>
              <a:t>แรงที่ใช้ในการแทงขึ้นกับลักษณะรูปร่างและความคมของปลายปลายมีด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9437" y="5576483"/>
            <a:ext cx="629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+mj-cs"/>
              </a:rPr>
              <a:t>Double edges and single edged stab wounds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FOR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7" y="1737360"/>
            <a:ext cx="5454154" cy="358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41946" y="6379049"/>
            <a:ext cx="11313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https://www.physicsforums.com/threads/a-stab-wound-from-a-single-edged-weapon-how-to-identify.701262/</a:t>
            </a:r>
          </a:p>
        </p:txBody>
      </p:sp>
    </p:spTree>
    <p:extLst>
      <p:ext uri="{BB962C8B-B14F-4D97-AF65-F5344CB8AC3E}">
        <p14:creationId xmlns:p14="http://schemas.microsoft.com/office/powerpoint/2010/main" val="5655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Appearances of stab wound in the 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7527" y="1845734"/>
            <a:ext cx="4790365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imes New Roman" panose="02020603050405020304" pitchFamily="18" charset="0"/>
                <a:cs typeface="+mj-cs"/>
              </a:rPr>
              <a:t>ลักษณะของบาดแผลที่เกิดจากการแทงขึ้นกับหลาย ๆ ปัจจัยเช่น</a:t>
            </a:r>
          </a:p>
          <a:p>
            <a:pPr marL="0" indent="0">
              <a:buNone/>
            </a:pPr>
            <a:r>
              <a:rPr lang="th-TH" sz="2800" dirty="0">
                <a:latin typeface="Times New Roman" panose="02020603050405020304" pitchFamily="18" charset="0"/>
                <a:cs typeface="+mj-cs"/>
              </a:rPr>
              <a:t>	รูปร่างของใบมีด</a:t>
            </a:r>
          </a:p>
          <a:p>
            <a:pPr marL="0" indent="0">
              <a:buNone/>
            </a:pPr>
            <a:r>
              <a:rPr lang="th-TH" sz="2800" dirty="0">
                <a:latin typeface="Times New Roman" panose="02020603050405020304" pitchFamily="18" charset="0"/>
                <a:cs typeface="+mj-cs"/>
              </a:rPr>
              <a:t>	ทิศทางในการแทง</a:t>
            </a:r>
          </a:p>
          <a:p>
            <a:pPr marL="0" indent="0">
              <a:buNone/>
            </a:pPr>
            <a:r>
              <a:rPr lang="th-TH" sz="2800" dirty="0">
                <a:latin typeface="Times New Roman" panose="02020603050405020304" pitchFamily="18" charset="0"/>
                <a:cs typeface="+mj-cs"/>
              </a:rPr>
              <a:t>	การเคลื่อนที่ของใบมีดในขณะที่แทง</a:t>
            </a:r>
          </a:p>
          <a:p>
            <a:pPr marL="0" indent="0">
              <a:buNone/>
            </a:pPr>
            <a:r>
              <a:rPr lang="th-TH" sz="2800" dirty="0">
                <a:latin typeface="Times New Roman" panose="02020603050405020304" pitchFamily="18" charset="0"/>
                <a:cs typeface="+mj-cs"/>
              </a:rPr>
              <a:t>	การเคลื่อนที่ของผู้ถูกแทง</a:t>
            </a:r>
          </a:p>
          <a:p>
            <a:pPr marL="0" indent="0">
              <a:buNone/>
            </a:pPr>
            <a:r>
              <a:rPr lang="th-TH" sz="2800" dirty="0">
                <a:latin typeface="Times New Roman" panose="02020603050405020304" pitchFamily="18" charset="0"/>
                <a:cs typeface="+mj-cs"/>
              </a:rPr>
              <a:t>	ความยืดหยุ่นของผิวหนัง</a:t>
            </a:r>
          </a:p>
        </p:txBody>
      </p:sp>
      <p:pic>
        <p:nvPicPr>
          <p:cNvPr id="2050" name="Picture 2" descr="http://2.bp.blogspot.com/-befQKRvr6Ec/VJat0e3sxGI/AAAAAAAABV4/5GnOoLd8qRM/s1600/Picture%2B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4" y="1845734"/>
            <a:ext cx="5509096" cy="36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7280" y="6488668"/>
            <a:ext cx="8893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http://koronfelsforensicmedicine.blogspot.com/2014/12/wounds-stab-wounds.html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215" y="5710026"/>
            <a:ext cx="668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imes New Roman" panose="02020603050405020304" pitchFamily="18" charset="0"/>
                <a:cs typeface="+mj-cs"/>
              </a:rPr>
              <a:t>รอยบาดแผลจากการถูกแทงด้วยมีดมีคมสองด้าน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(double sharp edged knife)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3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the knife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1845734"/>
            <a:ext cx="10637065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2400" dirty="0">
                <a:cs typeface="+mj-cs"/>
              </a:rPr>
              <a:t>โดยการพิจารณาจากบาดแผล เราอาจระบุชนิดของมีดที่นำมาใช้ทำร้ายได้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400" dirty="0">
                <a:cs typeface="+mj-cs"/>
              </a:rPr>
              <a:t>สิ่งที่ต้องพิจารณาประกอบด้วย   ความกว้าง    ความยาว   ความลึกของบาดแผล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400" dirty="0">
                <a:latin typeface="Times New Roman" panose="02020603050405020304" pitchFamily="18" charset="0"/>
                <a:cs typeface="+mj-cs"/>
              </a:rPr>
              <a:t>ความกว้างของบาดแผลถูกแทงจะมีขนาดใกล้เคียงกับความหนาของใบมีด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400" dirty="0">
                <a:latin typeface="Times New Roman" panose="02020603050405020304" pitchFamily="18" charset="0"/>
                <a:cs typeface="+mj-cs"/>
              </a:rPr>
              <a:t>ความยาวของบาดแผลไม่สามารถบอกความกว้างใบมีดได้ เพราะใบมีดอาจจะมีความกว้าง ที่</a:t>
            </a:r>
            <a:r>
              <a:rPr lang="th-TH" sz="2400" dirty="0" err="1">
                <a:latin typeface="Times New Roman" panose="02020603050405020304" pitchFamily="18" charset="0"/>
                <a:cs typeface="+mj-cs"/>
              </a:rPr>
              <a:t>ไม่สม่ำ</a:t>
            </a:r>
            <a:r>
              <a:rPr lang="th-TH" sz="2400" dirty="0">
                <a:latin typeface="Times New Roman" panose="02020603050405020304" pitchFamily="18" charset="0"/>
                <a:cs typeface="+mj-cs"/>
              </a:rPr>
              <a:t> เสมอ การแทงอาจจะไม่ได้แทงในมุมตั้งฉาก การแทงเข้าและออกมีการขยับของใบมีด ขึ้นลง และอาจเป็นผลจากผิวหนังที่มีแนวการสานเรียงตัวของเนื้อเยื่อที่ต่างกัน (</a:t>
            </a:r>
            <a:r>
              <a:rPr lang="en-US" sz="2400" dirty="0">
                <a:latin typeface="Times New Roman" panose="02020603050405020304" pitchFamily="18" charset="0"/>
                <a:cs typeface="+mj-cs"/>
              </a:rPr>
              <a:t>Langer’s line or cleavage lines of Langer) </a:t>
            </a:r>
            <a:endParaRPr lang="th-TH" sz="2400" dirty="0">
              <a:latin typeface="Times New Roman" panose="02020603050405020304" pitchFamily="18" charset="0"/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2400" dirty="0">
                <a:latin typeface="Times New Roman" panose="02020603050405020304" pitchFamily="18" charset="0"/>
                <a:cs typeface="+mj-cs"/>
              </a:rPr>
              <a:t>ส่วนความลึกของบาดแผลนั้นไม่สามารถนำ มาประเมินความยาวของใบมีดได้ยกเว้น ใน กรณีที่พบบาดแผลถลอกฟกช้ำ จากสัน มีดหรือด้ามมีด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hilt or guard mark) </a:t>
            </a:r>
            <a:r>
              <a:rPr lang="th-TH" sz="2400" dirty="0">
                <a:latin typeface="Times New Roman" panose="02020603050405020304" pitchFamily="18" charset="0"/>
                <a:cs typeface="+mj-cs"/>
              </a:rPr>
              <a:t>บนบาดแผล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8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9809"/>
          </a:xfrm>
        </p:spPr>
        <p:txBody>
          <a:bodyPr/>
          <a:lstStyle/>
          <a:p>
            <a:pPr algn="ctr"/>
            <a:r>
              <a:rPr lang="th-TH" b="1" dirty="0"/>
              <a:t>ขั้นตอนการระบุชนิดของมีคม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0118" y="1146412"/>
            <a:ext cx="5275562" cy="33743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49" y="1170130"/>
            <a:ext cx="4798552" cy="30979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949" y="4698479"/>
            <a:ext cx="11349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400" dirty="0">
                <a:cs typeface="+mj-cs"/>
              </a:rPr>
              <a:t>ดันบาดแผลให้ชิดกันเพื่อดูความกว้างของบาดแผลซึ่งบอกถึงความหนาของใบมีด</a:t>
            </a:r>
          </a:p>
          <a:p>
            <a:pPr marL="342900" indent="-342900">
              <a:buAutoNum type="arabicPeriod"/>
            </a:pPr>
            <a:r>
              <a:rPr lang="th-TH" sz="2400" dirty="0">
                <a:cs typeface="+mj-cs"/>
              </a:rPr>
              <a:t>สังเกตความยาวของบาดแผลและรอยตัดของผิวหนังบริเวณขอบทั้งสองซึ่งในที่นี้มีด้าน</a:t>
            </a:r>
            <a:r>
              <a:rPr lang="th-TH" sz="2400" dirty="0">
                <a:latin typeface="Times New Roman" panose="02020603050405020304" pitchFamily="18" charset="0"/>
                <a:cs typeface="+mj-cs"/>
              </a:rPr>
              <a:t>แหลม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(sharp end) </a:t>
            </a:r>
            <a:r>
              <a:rPr lang="th-TH" sz="2400" dirty="0">
                <a:latin typeface="Times New Roman" panose="02020603050405020304" pitchFamily="18" charset="0"/>
                <a:cs typeface="+mj-cs"/>
              </a:rPr>
              <a:t>หนึ่งด้านและด้านตั้งฉาก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(square end) </a:t>
            </a:r>
            <a:r>
              <a:rPr lang="th-TH" sz="2400" dirty="0">
                <a:latin typeface="Times New Roman" panose="02020603050405020304" pitchFamily="18" charset="0"/>
                <a:cs typeface="+mj-cs"/>
              </a:rPr>
              <a:t>หนึ่งด้าน แสดงว่าเป็นมีดคมด้านเดียว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(single edged knife)</a:t>
            </a:r>
            <a:endParaRPr lang="th-TH" sz="2400" dirty="0">
              <a:latin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966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1845734"/>
            <a:ext cx="445008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+mj-cs"/>
              </a:rPr>
              <a:t>dermis</a:t>
            </a:r>
            <a:r>
              <a:rPr lang="th-TH" sz="2800" dirty="0">
                <a:latin typeface="Times New Roman" panose="02020603050405020304" pitchFamily="18" charset="0"/>
                <a:cs typeface="+mj-cs"/>
              </a:rPr>
              <a:t> มีความหนา 1-3 </a:t>
            </a:r>
            <a:r>
              <a:rPr lang="en-US" sz="2800" dirty="0">
                <a:latin typeface="Times New Roman" panose="02020603050405020304" pitchFamily="18" charset="0"/>
                <a:cs typeface="+mj-cs"/>
              </a:rPr>
              <a:t>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imes New Roman" panose="02020603050405020304" pitchFamily="18" charset="0"/>
                <a:cs typeface="+mj-cs"/>
              </a:rPr>
              <a:t>ภายในโครงสร้าง </a:t>
            </a:r>
            <a:r>
              <a:rPr lang="en-US" sz="2800" dirty="0">
                <a:latin typeface="Times New Roman" panose="02020603050405020304" pitchFamily="18" charset="0"/>
                <a:cs typeface="+mj-cs"/>
              </a:rPr>
              <a:t>dermis </a:t>
            </a:r>
            <a:r>
              <a:rPr lang="th-TH" sz="2800" dirty="0">
                <a:latin typeface="Times New Roman" panose="02020603050405020304" pitchFamily="18" charset="0"/>
                <a:cs typeface="+mj-cs"/>
              </a:rPr>
              <a:t>มี </a:t>
            </a:r>
            <a:r>
              <a:rPr lang="en-US" sz="2800" dirty="0">
                <a:latin typeface="Times New Roman" panose="02020603050405020304" pitchFamily="18" charset="0"/>
                <a:cs typeface="+mj-cs"/>
              </a:rPr>
              <a:t>fiber </a:t>
            </a:r>
            <a:r>
              <a:rPr lang="th-TH" sz="2800" dirty="0">
                <a:latin typeface="Times New Roman" panose="02020603050405020304" pitchFamily="18" charset="0"/>
                <a:cs typeface="+mj-cs"/>
              </a:rPr>
              <a:t>ทำหน้าที่ให้ความยืดหยุ่นต่อผิวหนัง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imes New Roman" panose="02020603050405020304" pitchFamily="18" charset="0"/>
                <a:cs typeface="+mj-cs"/>
              </a:rPr>
              <a:t>แนวการวางตัวของ </a:t>
            </a:r>
            <a:r>
              <a:rPr lang="en-US" sz="2800" dirty="0">
                <a:latin typeface="Times New Roman" panose="02020603050405020304" pitchFamily="18" charset="0"/>
                <a:cs typeface="+mj-cs"/>
              </a:rPr>
              <a:t>fiber </a:t>
            </a:r>
            <a:r>
              <a:rPr lang="th-TH" sz="2800" dirty="0">
                <a:latin typeface="Times New Roman" panose="02020603050405020304" pitchFamily="18" charset="0"/>
                <a:cs typeface="+mj-cs"/>
              </a:rPr>
              <a:t>มีผลต่อลักษณะบาดแผลที่เกิดขึ้นจากการแทง</a:t>
            </a:r>
            <a:endParaRPr lang="en-US" sz="2800" dirty="0"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1026" name="Picture 2" descr="Skin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" y="2203873"/>
            <a:ext cx="5860270" cy="348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7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Langer’s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0001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imes New Roman" panose="02020603050405020304" pitchFamily="18" charset="0"/>
                <a:cs typeface="+mj-cs"/>
              </a:rPr>
              <a:t>ผิวหนังของมนุษย์มีความตึงตัวในแนวหนึ่งตลอดเวลา เนื่องจากการจัดเรียงตัวของเส้นใยในผิวหนังชั้น </a:t>
            </a:r>
            <a:r>
              <a:rPr lang="en-US" sz="2800" dirty="0">
                <a:latin typeface="Times New Roman" panose="02020603050405020304" pitchFamily="18" charset="0"/>
                <a:cs typeface="+mj-cs"/>
              </a:rPr>
              <a:t>dermis </a:t>
            </a:r>
            <a:r>
              <a:rPr lang="th-TH" sz="2800" dirty="0">
                <a:latin typeface="Times New Roman" panose="02020603050405020304" pitchFamily="18" charset="0"/>
                <a:cs typeface="+mj-cs"/>
              </a:rPr>
              <a:t>แนวการจัดเรียงตัวดังกล่าวเรียกว่า </a:t>
            </a:r>
            <a:r>
              <a:rPr lang="en-US" sz="2800" dirty="0" err="1">
                <a:latin typeface="Times New Roman" panose="02020603050405020304" pitchFamily="18" charset="0"/>
                <a:cs typeface="+mj-cs"/>
              </a:rPr>
              <a:t>langer’s</a:t>
            </a:r>
            <a:r>
              <a:rPr lang="en-US" sz="2800" dirty="0">
                <a:latin typeface="Times New Roman" panose="02020603050405020304" pitchFamily="18" charset="0"/>
                <a:cs typeface="+mj-cs"/>
              </a:rPr>
              <a:t> 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imes New Roman" panose="02020603050405020304" pitchFamily="18" charset="0"/>
                <a:cs typeface="+mj-cs"/>
              </a:rPr>
              <a:t>การจัดเรียงตัวของ </a:t>
            </a:r>
            <a:r>
              <a:rPr lang="en-US" sz="2800" dirty="0">
                <a:latin typeface="Times New Roman" panose="02020603050405020304" pitchFamily="18" charset="0"/>
                <a:cs typeface="+mj-cs"/>
              </a:rPr>
              <a:t>Langer’s line </a:t>
            </a:r>
            <a:r>
              <a:rPr lang="th-TH" sz="2800" dirty="0">
                <a:latin typeface="Times New Roman" panose="02020603050405020304" pitchFamily="18" charset="0"/>
                <a:cs typeface="+mj-cs"/>
              </a:rPr>
              <a:t>ในผิวหนังแต่ละแห่งไม่เหมือนกัน</a:t>
            </a:r>
            <a:endParaRPr lang="en-US" sz="2800" dirty="0">
              <a:latin typeface="Times New Roman" panose="02020603050405020304" pitchFamily="18" charset="0"/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80" y="3169621"/>
            <a:ext cx="8386999" cy="2716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0240" y="5624418"/>
            <a:ext cx="923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imes New Roman" panose="02020603050405020304" pitchFamily="18" charset="0"/>
                <a:cs typeface="+mj-cs"/>
              </a:rPr>
              <a:t>ลักษณะของบาดแผลจากการแทงในแนวที่ตั้งฉาก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(B) </a:t>
            </a:r>
            <a:r>
              <a:rPr lang="th-TH" sz="2800" dirty="0">
                <a:latin typeface="Times New Roman" panose="02020603050405020304" pitchFamily="18" charset="0"/>
                <a:cs typeface="+mj-cs"/>
              </a:rPr>
              <a:t>และขนาน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(C)</a:t>
            </a:r>
            <a:r>
              <a:rPr lang="th-TH" sz="2800" dirty="0">
                <a:latin typeface="Times New Roman" panose="02020603050405020304" pitchFamily="18" charset="0"/>
                <a:cs typeface="+mj-cs"/>
              </a:rPr>
              <a:t>กับ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langer’s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5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553"/>
            <a:ext cx="9157034" cy="18622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Forensic evidence in apparel fabrics due to stab events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5181599"/>
            <a:ext cx="10927080" cy="154093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2800" dirty="0">
                <a:latin typeface="Times New Roman" panose="02020603050405020304" pitchFamily="18" charset="0"/>
                <a:cs typeface="+mj-cs"/>
              </a:rPr>
              <a:t>งานวิจัย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“Forensic evidence in apparel fabrics due to stab events”  </a:t>
            </a:r>
            <a:r>
              <a:rPr lang="th-TH" sz="2800" dirty="0">
                <a:latin typeface="Times New Roman" panose="02020603050405020304" pitchFamily="18" charset="0"/>
                <a:cs typeface="+mj-cs"/>
              </a:rPr>
              <a:t>เป็นการศึกษาความสัมพันธ์ของรอยฉีกขาดบนเนื้อผ้ากับมีดชนิดต่าง ๆ และอาวุธปลายแหลม ประกอบด้วย </a:t>
            </a:r>
            <a:r>
              <a:rPr lang="en-US" sz="2800" dirty="0">
                <a:latin typeface="Times New Roman" panose="02020603050405020304" pitchFamily="18" charset="0"/>
                <a:cs typeface="+mj-cs"/>
              </a:rPr>
              <a:t>(1)</a:t>
            </a:r>
            <a:r>
              <a:rPr lang="th-TH" sz="2800" dirty="0">
                <a:latin typeface="Times New Roman" panose="02020603050405020304" pitchFamily="18" charset="0"/>
                <a:cs typeface="+mj-cs"/>
              </a:rPr>
              <a:t>ไขควง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(skew drivers) (2) </a:t>
            </a:r>
            <a:r>
              <a:rPr lang="th-TH" sz="2800" dirty="0">
                <a:latin typeface="Times New Roman" panose="02020603050405020304" pitchFamily="18" charset="0"/>
                <a:cs typeface="+mj-cs"/>
              </a:rPr>
              <a:t>มีดทำครัว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(kitchen knives) (3) </a:t>
            </a:r>
            <a:r>
              <a:rPr lang="th-TH" sz="2800" dirty="0">
                <a:latin typeface="Times New Roman" panose="02020603050405020304" pitchFamily="18" charset="0"/>
                <a:cs typeface="+mj-cs"/>
              </a:rPr>
              <a:t>มีดสำหรับเดินป่า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(hunting knives)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5" y="1604962"/>
            <a:ext cx="9276249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217" y="90553"/>
            <a:ext cx="2798871" cy="41841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67447" y="4358805"/>
            <a:ext cx="269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         (2)              (3)        </a:t>
            </a:r>
          </a:p>
        </p:txBody>
      </p:sp>
    </p:spTree>
    <p:extLst>
      <p:ext uri="{BB962C8B-B14F-4D97-AF65-F5344CB8AC3E}">
        <p14:creationId xmlns:p14="http://schemas.microsoft.com/office/powerpoint/2010/main" val="130634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75C4-F2AB-4CF7-91B0-E97F5EA0466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5" y="494713"/>
            <a:ext cx="3833360" cy="5443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893" y="494713"/>
            <a:ext cx="4095809" cy="5513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700" y="1362347"/>
            <a:ext cx="3629300" cy="3877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275" y="5937805"/>
            <a:ext cx="259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Kitchen knives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0319" y="5966129"/>
            <a:ext cx="259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Hunting  knives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06273" y="5869094"/>
            <a:ext cx="259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Screw drivers</a:t>
            </a:r>
          </a:p>
        </p:txBody>
      </p:sp>
    </p:spTree>
    <p:extLst>
      <p:ext uri="{BB962C8B-B14F-4D97-AF65-F5344CB8AC3E}">
        <p14:creationId xmlns:p14="http://schemas.microsoft.com/office/powerpoint/2010/main" val="39437521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483</TotalTime>
  <Words>1325</Words>
  <Application>Microsoft Office PowerPoint</Application>
  <PresentationFormat>Widescreen</PresentationFormat>
  <Paragraphs>72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MyriadPro-Semibold</vt:lpstr>
      <vt:lpstr>Times New Roman</vt:lpstr>
      <vt:lpstr>Retrospect</vt:lpstr>
      <vt:lpstr>Stabbing</vt:lpstr>
      <vt:lpstr>Stab wounds (บาดแผลถูกแทง)</vt:lpstr>
      <vt:lpstr>Appearances of stab wound in the skin</vt:lpstr>
      <vt:lpstr>Identifying the knife</vt:lpstr>
      <vt:lpstr>ขั้นตอนการระบุชนิดของมีคม</vt:lpstr>
      <vt:lpstr>Skin structure</vt:lpstr>
      <vt:lpstr>Langer’s lines</vt:lpstr>
      <vt:lpstr>Forensic evidence in apparel fabrics due to stab events </vt:lpstr>
      <vt:lpstr>PowerPoint Presentation</vt:lpstr>
      <vt:lpstr>PowerPoint Presentation</vt:lpstr>
      <vt:lpstr>PowerPoint Presentation</vt:lpstr>
      <vt:lpstr>PowerPoint Presentation</vt:lpstr>
      <vt:lpstr>เอกสารอ้างอิง</vt:lpstr>
    </vt:vector>
  </TitlesOfParts>
  <Company>Mahidol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Stabbing</dc:title>
  <dc:creator>rachapak.chi@gmail.com</dc:creator>
  <cp:lastModifiedBy>rachapak.chi@gmail.com</cp:lastModifiedBy>
  <cp:revision>58</cp:revision>
  <dcterms:created xsi:type="dcterms:W3CDTF">2016-03-01T14:09:58Z</dcterms:created>
  <dcterms:modified xsi:type="dcterms:W3CDTF">2020-09-16T01:01:43Z</dcterms:modified>
</cp:coreProperties>
</file>